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6C47B-9F6A-41DF-A367-AEAB363D8E51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690EA-ED2E-4F2A-9E10-DEAF0C7C8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2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5B4C6042-DDD5-430C-880A-8BF613F05D34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6963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D4DB9F4-3A27-4E5C-98B7-C1C50BDEDB2A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F6C52041-A626-4325-8E5C-2E0C5D0D2374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7885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BED8724-BD89-42DA-9992-E3D861D94C6A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A14CD832-5E37-4A47-800E-045078304C4D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7987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79877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94E5991-6B70-4AA5-A640-000E8D5E84AB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4F12FD7C-A76E-4968-8CCD-26EE330B5BC5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8089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8090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61036F9-ED9E-4F33-929E-C67AD9AC2229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C3AB0DB0-B4FA-4FEC-A8CF-956C794E3C8C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8192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81925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5E79CFE-B91B-417B-B0A3-41F502BBC5FB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FB229A1F-9B2F-4A53-B326-AFB5A4ACEE5D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829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82949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6BF003E-F0A8-4D3B-B568-B5D35E159237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6D0D3F9C-0218-4E97-A775-96FE3E216667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8397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83973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6404B91-B97E-42CE-94A9-8ED1083392D3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1052320E-0464-4F8D-867B-474BDB959FBC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7065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A84DE17-7F59-42F0-82A9-6DA49B3D9B20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BBA28C09-7D6C-4F07-A6C7-F4475C365F80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7168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71685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355685A-573B-4EFA-A304-5F93CA6BD6C3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51AA35D5-2C1E-46EA-B171-5B6FC2586CE4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7270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8C34653-1BA8-4343-936A-867FCA1CAB65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751053C1-53DC-4F2E-9724-415296A4B7F7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7373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DEF92F3-4C0D-44A2-A919-B8D5A4EADFD2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8BD467A4-E9BC-4870-BBCA-04E6DBE83333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7475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74757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44D99B3-9BFB-4ADA-9075-FE9F4BD0E487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DD14659A-C703-4ECA-8DAD-7B310D3F9804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7577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7578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0735FEB-EF56-4C32-8CE1-6F5BEF6E3F67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0D961378-0F43-4495-BC63-A04BB3217F44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9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7680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76805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A39E2F7-583D-4553-ACD4-B3CDEEBCBBA2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9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1077113A-4D93-4145-88B8-F1A38BB85681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10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7782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914721" y="4343839"/>
            <a:ext cx="5030161" cy="411567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13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100" smtClean="0">
              <a:latin typeface="Tahoma" pitchFamily="32" charset="0"/>
              <a:ea typeface="Microsoft YaHei" charset="-122"/>
            </a:endParaRPr>
          </a:p>
        </p:txBody>
      </p:sp>
      <p:sp>
        <p:nvSpPr>
          <p:cNvPr id="77829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3242" cy="45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089AECE-6E85-4B3F-8E85-5E745EE2B1A8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3AF-5F65-4355-850B-56336A0DF12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61B4-5ADC-4DA0-9C0C-6E3AC26E8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3AF-5F65-4355-850B-56336A0DF12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61B4-5ADC-4DA0-9C0C-6E3AC26E8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3AF-5F65-4355-850B-56336A0DF12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61B4-5ADC-4DA0-9C0C-6E3AC26E89B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3AF-5F65-4355-850B-56336A0DF12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61B4-5ADC-4DA0-9C0C-6E3AC26E89B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3AF-5F65-4355-850B-56336A0DF12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61B4-5ADC-4DA0-9C0C-6E3AC26E8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3AF-5F65-4355-850B-56336A0DF12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61B4-5ADC-4DA0-9C0C-6E3AC26E89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3AF-5F65-4355-850B-56336A0DF12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61B4-5ADC-4DA0-9C0C-6E3AC26E8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3AF-5F65-4355-850B-56336A0DF12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61B4-5ADC-4DA0-9C0C-6E3AC26E8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3AF-5F65-4355-850B-56336A0DF12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61B4-5ADC-4DA0-9C0C-6E3AC26E8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3AF-5F65-4355-850B-56336A0DF12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61B4-5ADC-4DA0-9C0C-6E3AC26E89B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3AF-5F65-4355-850B-56336A0DF12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61B4-5ADC-4DA0-9C0C-6E3AC26E89B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25D93AF-5F65-4355-850B-56336A0DF12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F3761B4-5ADC-4DA0-9C0C-6E3AC26E89B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Корпоративные ГИС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по ГИС-технологиям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392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405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 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>
                <a:srgbClr val="0000BC"/>
              </a:buClr>
              <a:buFont typeface="Tahoma" pitchFamily="32" charset="0"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Все, что было ранее доступно только на бумаге, хранилось на различных серверах или отдельных компьютерах, а также требовало наличия специального программного обеспечения, – теперь будет иметь простой и доступный цифровой вид, агрегироваться в одном месте.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</p:txBody>
      </p:sp>
      <p:grpSp>
        <p:nvGrpSpPr>
          <p:cNvPr id="35843" name="Group 2"/>
          <p:cNvGrpSpPr>
            <a:grpSpLocks/>
          </p:cNvGrpSpPr>
          <p:nvPr/>
        </p:nvGrpSpPr>
        <p:grpSpPr bwMode="auto">
          <a:xfrm>
            <a:off x="-60325" y="-92075"/>
            <a:ext cx="9258300" cy="687388"/>
            <a:chOff x="-38" y="-58"/>
            <a:chExt cx="5832" cy="433"/>
          </a:xfrm>
        </p:grpSpPr>
        <p:pic>
          <p:nvPicPr>
            <p:cNvPr id="3584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58"/>
              <a:ext cx="58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5846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395288" y="0"/>
            <a:ext cx="7835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  <a:latin typeface="Arial" charset="0"/>
              </a:rPr>
              <a:t>Корпоративная ГИС</a:t>
            </a:r>
          </a:p>
        </p:txBody>
      </p:sp>
    </p:spTree>
    <p:extLst>
      <p:ext uri="{BB962C8B-B14F-4D97-AF65-F5344CB8AC3E}">
        <p14:creationId xmlns:p14="http://schemas.microsoft.com/office/powerpoint/2010/main" val="3795995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marL="741363" indent="-2841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 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Удаленный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доступ: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lvl="1"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Веб-приложения.</a:t>
            </a:r>
          </a:p>
          <a:p>
            <a:pPr lvl="1"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lvl="1"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Мобильные устройства.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Работа может также осуществляться посредством любого бесплатного браузера Интернет, а функциональность дорогостоящих программ по работе с ГИС будет перенесена в Интернет и доступна 24 часа в сутки. 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</p:txBody>
      </p:sp>
      <p:grpSp>
        <p:nvGrpSpPr>
          <p:cNvPr id="36867" name="Group 2"/>
          <p:cNvGrpSpPr>
            <a:grpSpLocks/>
          </p:cNvGrpSpPr>
          <p:nvPr/>
        </p:nvGrpSpPr>
        <p:grpSpPr bwMode="auto">
          <a:xfrm>
            <a:off x="-60325" y="-92075"/>
            <a:ext cx="9258300" cy="687388"/>
            <a:chOff x="-38" y="-58"/>
            <a:chExt cx="5832" cy="433"/>
          </a:xfrm>
        </p:grpSpPr>
        <p:pic>
          <p:nvPicPr>
            <p:cNvPr id="3686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58"/>
              <a:ext cx="58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6870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395288" y="0"/>
            <a:ext cx="7835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  <a:latin typeface="Arial" charset="0"/>
              </a:rPr>
              <a:t>Корпоративная ГИС и 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1223626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5613"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marL="914400" indent="-457200"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Основные возможности теперь доступны одновременно широкому кругу лиц (в т.ч. и с помощью веб-браузера)</a:t>
            </a:r>
          </a:p>
          <a:p>
            <a:pPr lvl="1"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Добавление/редактирование новых атрибутов.</a:t>
            </a:r>
          </a:p>
          <a:p>
            <a:pPr lvl="1"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Оперативное добавление/редактирование новых элементов/слоев.</a:t>
            </a:r>
          </a:p>
          <a:p>
            <a:pPr lvl="1"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Просмотр интересующих цифровых слоев (геопространственной информации).</a:t>
            </a:r>
          </a:p>
          <a:p>
            <a:pPr lvl="1"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Компоновка карты (выбор слоев для формирования карты).</a:t>
            </a:r>
          </a:p>
          <a:p>
            <a:pPr lvl="1"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Нахождение объекта по атрибуту (описанию).</a:t>
            </a:r>
          </a:p>
          <a:p>
            <a:pPr lvl="1"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Создание собственных подписей к макету.</a:t>
            </a:r>
          </a:p>
          <a:p>
            <a:pPr lvl="1"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Измерение расстояний.</a:t>
            </a:r>
          </a:p>
          <a:p>
            <a:pPr lvl="1"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Вывод на печать созданного макета и др.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</p:txBody>
      </p:sp>
      <p:grpSp>
        <p:nvGrpSpPr>
          <p:cNvPr id="37891" name="Group 2"/>
          <p:cNvGrpSpPr>
            <a:grpSpLocks/>
          </p:cNvGrpSpPr>
          <p:nvPr/>
        </p:nvGrpSpPr>
        <p:grpSpPr bwMode="auto">
          <a:xfrm>
            <a:off x="-60325" y="-92075"/>
            <a:ext cx="9258300" cy="687388"/>
            <a:chOff x="-38" y="-58"/>
            <a:chExt cx="5832" cy="433"/>
          </a:xfrm>
        </p:grpSpPr>
        <p:pic>
          <p:nvPicPr>
            <p:cNvPr id="3789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58"/>
              <a:ext cx="58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7894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395288" y="0"/>
            <a:ext cx="7835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  <a:latin typeface="Arial" charset="0"/>
              </a:rPr>
              <a:t>Корпоративная ГИС</a:t>
            </a:r>
          </a:p>
        </p:txBody>
      </p:sp>
    </p:spTree>
    <p:extLst>
      <p:ext uri="{BB962C8B-B14F-4D97-AF65-F5344CB8AC3E}">
        <p14:creationId xmlns:p14="http://schemas.microsoft.com/office/powerpoint/2010/main" val="3236427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indent="-2841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Например, серверные ГИС могут использоваться для:</a:t>
            </a:r>
          </a:p>
          <a:p>
            <a:pPr lvl="1"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управления большими базами данных ГИС;</a:t>
            </a:r>
          </a:p>
          <a:p>
            <a:pPr lvl="1"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предоставления географической информации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через Интернет;</a:t>
            </a:r>
          </a:p>
          <a:p>
            <a:pPr lvl="1"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создания централизованных ГИС Web-порталов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для поиска и использования информации;</a:t>
            </a:r>
          </a:p>
          <a:p>
            <a:pPr lvl="1"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централизованной разработки критически важных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ГИС-функций, к которым могут обращаться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многие пользователи в пределах организации;</a:t>
            </a:r>
          </a:p>
          <a:p>
            <a:pPr lvl="1"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работы с клиентских мест с корпоративными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базами данных ГИС;</a:t>
            </a:r>
          </a:p>
          <a:p>
            <a:pPr lvl="1"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распределенных ГИС-вычислений (таких как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распределенное управление данными ГИС и их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анализ);</a:t>
            </a:r>
          </a:p>
          <a:p>
            <a:pPr lvl="1"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предоставление современной ГИС-функциональности через Интернет.</a:t>
            </a:r>
          </a:p>
          <a:p>
            <a:pPr lvl="1"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lvl="1"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</p:txBody>
      </p:sp>
      <p:grpSp>
        <p:nvGrpSpPr>
          <p:cNvPr id="38915" name="Group 2"/>
          <p:cNvGrpSpPr>
            <a:grpSpLocks/>
          </p:cNvGrpSpPr>
          <p:nvPr/>
        </p:nvGrpSpPr>
        <p:grpSpPr bwMode="auto">
          <a:xfrm>
            <a:off x="-60325" y="-92075"/>
            <a:ext cx="9258300" cy="687388"/>
            <a:chOff x="-38" y="-58"/>
            <a:chExt cx="5832" cy="433"/>
          </a:xfrm>
        </p:grpSpPr>
        <p:pic>
          <p:nvPicPr>
            <p:cNvPr id="3891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58"/>
              <a:ext cx="58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8918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395288" y="0"/>
            <a:ext cx="7835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  <a:latin typeface="Arial" charset="0"/>
              </a:rPr>
              <a:t>Корпоративная ГИС</a:t>
            </a:r>
          </a:p>
        </p:txBody>
      </p:sp>
    </p:spTree>
    <p:extLst>
      <p:ext uri="{BB962C8B-B14F-4D97-AF65-F5344CB8AC3E}">
        <p14:creationId xmlns:p14="http://schemas.microsoft.com/office/powerpoint/2010/main" val="3778782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indent="-2841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Средства мобильных вычислений имеют важное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значение, поскольку они позволяют вам перенести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ГИС непосредственно в поле и напрямую взаимо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действовать с окружающим миром. Мобильные ГИС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возникли в результате интеграции ряда технологий:</a:t>
            </a:r>
          </a:p>
          <a:p>
            <a:pPr lvl="1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ГИС.</a:t>
            </a:r>
          </a:p>
          <a:p>
            <a:pPr lvl="1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Мобильные устройства, такие как легковесные</a:t>
            </a:r>
          </a:p>
          <a:p>
            <a:pPr lvl="1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переносные компьютеры с усиленным корпусом.</a:t>
            </a:r>
          </a:p>
          <a:p>
            <a:pPr lvl="1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GPS.</a:t>
            </a:r>
          </a:p>
          <a:p>
            <a:pPr lvl="1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Беспроводные коммуникации с ГИС-доступом в</a:t>
            </a:r>
          </a:p>
          <a:p>
            <a:pPr lvl="1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Интернет.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Также в полевых ГИС широко применяются адаптированные приложения, облегчающие выполнение полевых работ и обеспечивающие доступ в режиме реального времени к данным с центральных ГИС Web-серверов.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</p:txBody>
      </p:sp>
      <p:grpSp>
        <p:nvGrpSpPr>
          <p:cNvPr id="39939" name="Group 2"/>
          <p:cNvGrpSpPr>
            <a:grpSpLocks/>
          </p:cNvGrpSpPr>
          <p:nvPr/>
        </p:nvGrpSpPr>
        <p:grpSpPr bwMode="auto">
          <a:xfrm>
            <a:off x="-60325" y="-92075"/>
            <a:ext cx="9258300" cy="687388"/>
            <a:chOff x="-38" y="-58"/>
            <a:chExt cx="5832" cy="433"/>
          </a:xfrm>
        </p:grpSpPr>
        <p:pic>
          <p:nvPicPr>
            <p:cNvPr id="3994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58"/>
              <a:ext cx="58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9942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395288" y="0"/>
            <a:ext cx="7835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  <a:latin typeface="Arial" charset="0"/>
              </a:rPr>
              <a:t>Корпоративная+Мобильная ГИС</a:t>
            </a:r>
          </a:p>
        </p:txBody>
      </p:sp>
    </p:spTree>
    <p:extLst>
      <p:ext uri="{BB962C8B-B14F-4D97-AF65-F5344CB8AC3E}">
        <p14:creationId xmlns:p14="http://schemas.microsoft.com/office/powerpoint/2010/main" val="3053672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Функции мобильных ГИС: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algn="just" eaLnBrk="1" hangingPunct="1">
              <a:buClr>
                <a:srgbClr val="0000BC"/>
              </a:buClr>
              <a:buFont typeface="Arial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п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оддержка отображения стандартных векторных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данных и растровых изображений;</a:t>
            </a:r>
          </a:p>
          <a:p>
            <a:pPr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к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лиент для доступа к данным через беспроводные сети;</a:t>
            </a:r>
          </a:p>
          <a:p>
            <a:pPr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н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авигация по карте, включая функции увеличения/уменьшения, перемещения, пространственных закладок, центрирования по текущему</a:t>
            </a:r>
          </a:p>
          <a:p>
            <a:pPr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GPS-местоположению;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</p:txBody>
      </p:sp>
      <p:grpSp>
        <p:nvGrpSpPr>
          <p:cNvPr id="40963" name="Group 2"/>
          <p:cNvGrpSpPr>
            <a:grpSpLocks/>
          </p:cNvGrpSpPr>
          <p:nvPr/>
        </p:nvGrpSpPr>
        <p:grpSpPr bwMode="auto">
          <a:xfrm>
            <a:off x="-60325" y="-92075"/>
            <a:ext cx="9258300" cy="687388"/>
            <a:chOff x="-38" y="-58"/>
            <a:chExt cx="5832" cy="433"/>
          </a:xfrm>
        </p:grpSpPr>
        <p:pic>
          <p:nvPicPr>
            <p:cNvPr id="4096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58"/>
              <a:ext cx="58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0966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395288" y="0"/>
            <a:ext cx="7835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  <a:latin typeface="Arial" charset="0"/>
              </a:rPr>
              <a:t>Корпоративная+Мобильная ГИС</a:t>
            </a:r>
          </a:p>
        </p:txBody>
      </p:sp>
    </p:spTree>
    <p:extLst>
      <p:ext uri="{BB962C8B-B14F-4D97-AF65-F5344CB8AC3E}">
        <p14:creationId xmlns:p14="http://schemas.microsoft.com/office/powerpoint/2010/main" val="787915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Функции мобильных ГИС: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Запросы к данным для идентификации объектов,</a:t>
            </a:r>
          </a:p>
          <a:p>
            <a:pPr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показа гиперссылок и поиска объектов;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Измерения по карте: расстояние, площадь, ази-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мут;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GPS-навигация для соединения с GPS 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Простое редактирование: создание и редактиро-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вание пространственных данных, ввод данных с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помощью мыши, пера или GPS;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Мобильное редактирование базы геоданных: от-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крепление, преобразование и перепроецирование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ГИС-данных с помощью ArcGIS; редактирование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данных в поле в ArcPad, внесение сделанной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правки обратно в центральную базу данных ГИС;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• Разработка приложений для автоматизации работ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с полевой ГИС.</a:t>
            </a:r>
          </a:p>
        </p:txBody>
      </p:sp>
      <p:grpSp>
        <p:nvGrpSpPr>
          <p:cNvPr id="41987" name="Group 2"/>
          <p:cNvGrpSpPr>
            <a:grpSpLocks/>
          </p:cNvGrpSpPr>
          <p:nvPr/>
        </p:nvGrpSpPr>
        <p:grpSpPr bwMode="auto">
          <a:xfrm>
            <a:off x="-60325" y="-92075"/>
            <a:ext cx="9258300" cy="687388"/>
            <a:chOff x="-38" y="-58"/>
            <a:chExt cx="5832" cy="433"/>
          </a:xfrm>
        </p:grpSpPr>
        <p:pic>
          <p:nvPicPr>
            <p:cNvPr id="4198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58"/>
              <a:ext cx="58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990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395288" y="0"/>
            <a:ext cx="7835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  <a:latin typeface="Arial" charset="0"/>
              </a:rPr>
              <a:t>Корпоративная+Мобильная ГИС</a:t>
            </a:r>
          </a:p>
        </p:txBody>
      </p:sp>
    </p:spTree>
    <p:extLst>
      <p:ext uri="{BB962C8B-B14F-4D97-AF65-F5344CB8AC3E}">
        <p14:creationId xmlns:p14="http://schemas.microsoft.com/office/powerpoint/2010/main" val="15182174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802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Arc Map 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предлагает много способов работы с ГИС (картами).</a:t>
            </a:r>
          </a:p>
          <a:p>
            <a:pPr eaLnBrk="1" hangingPunct="1">
              <a:buClrTx/>
              <a:buFontTx/>
              <a:buNone/>
            </a:pPr>
            <a:endParaRPr lang="ru-RU" altLang="ru-RU" sz="2000" b="1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Изучение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Карты позволяют вам видеть и интерпретировать пространственные отношения между объектами. Вы можете использовать открытую карту, чтобы например </a:t>
            </a:r>
            <a:r>
              <a:rPr lang="ru-RU" altLang="ru-RU" sz="2000" i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найти реку</a:t>
            </a:r>
            <a:r>
              <a:rPr lang="en-US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,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расположенную рядом с интересующей нас дорогой.</a:t>
            </a:r>
          </a:p>
          <a:p>
            <a:pPr eaLnBrk="1" hangingPunct="1">
              <a:buClrTx/>
              <a:buFontTx/>
              <a:buNone/>
            </a:pPr>
            <a:endParaRPr lang="ru-RU" altLang="ru-RU" sz="2000" b="1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Анализ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ГИС анализ включает в себя широкий спектр операций, которые можно выполнять при помощи географической информационной системы: от простого отображения объектов до создания сложных многошаговых аналитических моделей.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Простейший способ ГИС анализа – </a:t>
            </a:r>
            <a:r>
              <a:rPr lang="ru-RU" altLang="ru-RU" sz="2000" i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представление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географически распределенных данных. Сама карта – это есть анализ.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Другой способ анализа, который мы рассмотрим позже –это </a:t>
            </a:r>
            <a:r>
              <a:rPr lang="ru-RU" altLang="ru-RU" sz="2000" i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запрос или выборка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данных из базы данных. Запросы позволяют найти и рассмотреть определенные объекты. Есть два вида запросов к ГИС, которые мы также рассмотрим, - </a:t>
            </a:r>
            <a:r>
              <a:rPr lang="ru-RU" altLang="ru-RU" sz="2000" i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атрибутивные и пространственные 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запросы.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</p:txBody>
      </p:sp>
      <p:grpSp>
        <p:nvGrpSpPr>
          <p:cNvPr id="27651" name="Group 2"/>
          <p:cNvGrpSpPr>
            <a:grpSpLocks/>
          </p:cNvGrpSpPr>
          <p:nvPr/>
        </p:nvGrpSpPr>
        <p:grpSpPr bwMode="auto">
          <a:xfrm>
            <a:off x="-60325" y="-73025"/>
            <a:ext cx="9258300" cy="668338"/>
            <a:chOff x="-38" y="-46"/>
            <a:chExt cx="5832" cy="421"/>
          </a:xfrm>
        </p:grpSpPr>
        <p:pic>
          <p:nvPicPr>
            <p:cNvPr id="2765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46"/>
              <a:ext cx="5832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7653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1pPr>
              <a:lvl2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9pPr>
            </a:lstStyle>
            <a:p>
              <a:pPr algn="ctr" eaLnBrk="1" hangingPunct="1"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b="1" dirty="0">
                  <a:solidFill>
                    <a:srgbClr val="FFFFFF"/>
                  </a:solidFill>
                  <a:latin typeface="Arial" charset="0"/>
                </a:rPr>
                <a:t>ГИС и </a:t>
              </a:r>
              <a:r>
                <a:rPr lang="ru-RU" altLang="ru-RU" b="1" dirty="0" smtClean="0">
                  <a:solidFill>
                    <a:srgbClr val="FFFFFF"/>
                  </a:solidFill>
                  <a:latin typeface="Arial" charset="0"/>
                </a:rPr>
                <a:t>природопользование</a:t>
              </a:r>
              <a:endParaRPr lang="ru-RU" altLang="ru-RU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7768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741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Представление результатов</a:t>
            </a:r>
          </a:p>
          <a:p>
            <a:pPr eaLnBrk="1" hangingPunct="1">
              <a:buClrTx/>
              <a:buFontTx/>
              <a:buNone/>
            </a:pPr>
            <a:r>
              <a:rPr lang="en-US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Arc Map 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предоставляет удобные средства компоновки карт для печати, включения в другие документы или издания в электронном виде. Вы можете быстро создавать из ваших данных карты. После сохранения карты/макета печати (проекта) запоминаются все настройки по компоновке, символам, добавлению текста и графики.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Arc Map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 включает широкий спектр инструментов для создания и работы с картами.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Настройка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Вы можете настраивать интерфейс </a:t>
            </a:r>
            <a:r>
              <a:rPr lang="en-US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Arc Map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, добавляя инструменты в существующие панели или удаляя их, создавая собственные панели инструментов. Вы можете сохранить эти изменения в интерфейсе отдельной карты или всех карт. 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Программирование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Программа дает возможность строить совершенно новые интерфейсы для работы с картами.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</p:txBody>
      </p:sp>
      <p:grpSp>
        <p:nvGrpSpPr>
          <p:cNvPr id="28675" name="Group 2"/>
          <p:cNvGrpSpPr>
            <a:grpSpLocks/>
          </p:cNvGrpSpPr>
          <p:nvPr/>
        </p:nvGrpSpPr>
        <p:grpSpPr bwMode="auto">
          <a:xfrm>
            <a:off x="-60325" y="-73025"/>
            <a:ext cx="9258300" cy="668338"/>
            <a:chOff x="-38" y="-46"/>
            <a:chExt cx="5832" cy="421"/>
          </a:xfrm>
        </p:grpSpPr>
        <p:pic>
          <p:nvPicPr>
            <p:cNvPr id="2867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46"/>
              <a:ext cx="5832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8677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1pPr>
              <a:lvl2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icrosoft YaHei" charset="-122"/>
                </a:defRPr>
              </a:lvl9pPr>
            </a:lstStyle>
            <a:p>
              <a:pPr algn="ctr" eaLnBrk="1" hangingPunct="1"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b="1" dirty="0">
                  <a:solidFill>
                    <a:srgbClr val="FFFFFF"/>
                  </a:solidFill>
                  <a:latin typeface="Arial" charset="0"/>
                </a:rPr>
                <a:t>ГИС и природопользование</a:t>
              </a:r>
              <a:endParaRPr lang="ru-RU" altLang="ru-RU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569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"/>
          <p:cNvGrpSpPr>
            <a:grpSpLocks/>
          </p:cNvGrpSpPr>
          <p:nvPr/>
        </p:nvGrpSpPr>
        <p:grpSpPr bwMode="auto">
          <a:xfrm>
            <a:off x="-60325" y="-92075"/>
            <a:ext cx="9258300" cy="687388"/>
            <a:chOff x="-38" y="-58"/>
            <a:chExt cx="5832" cy="433"/>
          </a:xfrm>
        </p:grpSpPr>
        <p:pic>
          <p:nvPicPr>
            <p:cNvPr id="2970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58"/>
              <a:ext cx="58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9703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95288" y="0"/>
            <a:ext cx="7835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250825" y="765175"/>
            <a:ext cx="8497888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Tahoma" pitchFamily="32" charset="0"/>
              </a:rPr>
              <a:t>1.Получение информации:</a:t>
            </a:r>
          </a:p>
          <a:p>
            <a:pPr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</a:rPr>
              <a:t>идентификация;</a:t>
            </a:r>
          </a:p>
          <a:p>
            <a:pPr algn="just"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</a:rPr>
              <a:t>поиск объекта по критерию;</a:t>
            </a:r>
          </a:p>
          <a:p>
            <a:pPr algn="just"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</a:rPr>
              <a:t>поиск по атрибуту;</a:t>
            </a:r>
          </a:p>
          <a:p>
            <a:pPr algn="just" eaLnBrk="1" hangingPunct="1">
              <a:buClr>
                <a:srgbClr val="0000BC"/>
              </a:buClr>
              <a:buFont typeface="Tahoma" pitchFamily="32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</a:rPr>
              <a:t>поиск по пространственному критерию.</a:t>
            </a:r>
          </a:p>
          <a:p>
            <a:pPr algn="just" eaLnBrk="1" hangingPunct="1">
              <a:buClr>
                <a:srgbClr val="0000BC"/>
              </a:buClr>
              <a:buFont typeface="Tahoma" pitchFamily="32" charset="0"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</a:endParaRPr>
          </a:p>
          <a:p>
            <a:pPr algn="just"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Tahoma" pitchFamily="32" charset="0"/>
              </a:rPr>
              <a:t>2.Визуализация. Отображение объектов</a:t>
            </a:r>
          </a:p>
          <a:p>
            <a:pPr algn="just"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Tahoma" pitchFamily="32" charset="0"/>
              </a:rPr>
              <a:t>3.Редактирование. Добавление/удаление элемента слоя</a:t>
            </a:r>
          </a:p>
          <a:p>
            <a:pPr algn="just"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Tahoma" pitchFamily="32" charset="0"/>
              </a:rPr>
              <a:t>4.Редактирование. Добавление/удаление атрибута (табличных данных)</a:t>
            </a:r>
          </a:p>
          <a:p>
            <a:pPr algn="just"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Tahoma" pitchFamily="32" charset="0"/>
              </a:rPr>
              <a:t>5.Публикация. Компоновка карты/отчета</a:t>
            </a:r>
          </a:p>
          <a:p>
            <a:pPr algn="just"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Tahoma" pitchFamily="32" charset="0"/>
              </a:rPr>
              <a:t>6.Печать карты</a:t>
            </a:r>
          </a:p>
          <a:p>
            <a:pPr algn="just" eaLnBrk="1" hangingPunct="1">
              <a:buClr>
                <a:srgbClr val="0000BC"/>
              </a:buClr>
              <a:buFont typeface="Tahoma" pitchFamily="32" charset="0"/>
              <a:buNone/>
            </a:pPr>
            <a:endParaRPr lang="ru-RU" altLang="ru-RU" sz="2000" b="1">
              <a:solidFill>
                <a:srgbClr val="0000BC"/>
              </a:solidFill>
              <a:latin typeface="Tahoma" pitchFamily="32" charset="0"/>
            </a:endParaRP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2042374" y="0"/>
            <a:ext cx="446235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ru-RU" b="1" dirty="0">
                <a:solidFill>
                  <a:srgbClr val="FFFFFF"/>
                </a:solidFill>
                <a:latin typeface="Arial" charset="0"/>
              </a:rPr>
              <a:t>ГИС и природопользование</a:t>
            </a:r>
            <a:endParaRPr lang="ru-RU" altLang="ru-RU" b="1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1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Корпоративная геоинформационная система – это многопользовательская геоинформационная система. Обладает возможностью работы и ведения единого банка данных в многопользовательской среде.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В основу корпоративной ГИС заложена возможность поддержки целей и задач организации посредством операций с пространственными данными.</a:t>
            </a:r>
          </a:p>
        </p:txBody>
      </p:sp>
      <p:grpSp>
        <p:nvGrpSpPr>
          <p:cNvPr id="30723" name="Group 2"/>
          <p:cNvGrpSpPr>
            <a:grpSpLocks/>
          </p:cNvGrpSpPr>
          <p:nvPr/>
        </p:nvGrpSpPr>
        <p:grpSpPr bwMode="auto">
          <a:xfrm>
            <a:off x="-60325" y="-92075"/>
            <a:ext cx="9258300" cy="687388"/>
            <a:chOff x="-38" y="-58"/>
            <a:chExt cx="5832" cy="433"/>
          </a:xfrm>
        </p:grpSpPr>
        <p:pic>
          <p:nvPicPr>
            <p:cNvPr id="3072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58"/>
              <a:ext cx="58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727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989138"/>
            <a:ext cx="427672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95288" y="0"/>
            <a:ext cx="7835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ru-RU" b="1" dirty="0">
                <a:solidFill>
                  <a:srgbClr val="FFFFFF"/>
                </a:solidFill>
                <a:latin typeface="Arial" charset="0"/>
              </a:rPr>
              <a:t>Корпоративная ГИС </a:t>
            </a:r>
            <a:r>
              <a:rPr lang="ru-RU" altLang="ru-RU" b="1" dirty="0" smtClean="0">
                <a:solidFill>
                  <a:srgbClr val="FFFFFF"/>
                </a:solidFill>
                <a:latin typeface="Arial" charset="0"/>
              </a:rPr>
              <a:t>природопользования</a:t>
            </a:r>
            <a:endParaRPr lang="ru-RU" altLang="ru-RU" b="1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486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344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indent="-2841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Корпоративная ГИС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 – это оптимальное решение для компании, </a:t>
            </a:r>
            <a:r>
              <a:rPr lang="ru-RU" altLang="ru-RU" sz="2000" b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если:</a:t>
            </a:r>
          </a:p>
          <a:p>
            <a:pPr eaLnBrk="1" hangingPunct="1">
              <a:buClrTx/>
              <a:buFontTx/>
              <a:buNone/>
            </a:pPr>
            <a:endParaRPr lang="ru-RU" altLang="ru-RU" sz="2000" b="1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lvl="1" eaLnBrk="1" hangingPunct="1">
              <a:buClrTx/>
              <a:buFontTx/>
              <a:buNone/>
            </a:pPr>
            <a:endParaRPr lang="ru-RU" altLang="ru-RU" sz="2000" b="1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lvl="1" algn="just" eaLnBrk="1" hangingPunct="1">
              <a:buClr>
                <a:srgbClr val="0000BC"/>
              </a:buClr>
              <a:buFont typeface="Arial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р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абота осуществляется в разрозненный филиалах одного предприятия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;</a:t>
            </a:r>
          </a:p>
          <a:p>
            <a:pPr lvl="1" algn="just" eaLnBrk="1" hangingPunct="1">
              <a:buClr>
                <a:srgbClr val="0000BC"/>
              </a:buClr>
              <a:buFont typeface="Arial" charset="0"/>
              <a:buChar char="•"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р</a:t>
            </a: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абота ведется большим числом специалистов одновременно, в пределах одного проекта.</a:t>
            </a:r>
          </a:p>
          <a:p>
            <a:pPr eaLnBrk="1" hangingPunct="1">
              <a:buClr>
                <a:srgbClr val="0000BC"/>
              </a:buClr>
              <a:buFont typeface="Tahoma" pitchFamily="32" charset="0"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В основу корпоративной ГИС заложена возможность поддержки целей и задач организации посредством операций с пространственными данными.</a:t>
            </a:r>
          </a:p>
        </p:txBody>
      </p:sp>
      <p:grpSp>
        <p:nvGrpSpPr>
          <p:cNvPr id="31747" name="Group 2"/>
          <p:cNvGrpSpPr>
            <a:grpSpLocks/>
          </p:cNvGrpSpPr>
          <p:nvPr/>
        </p:nvGrpSpPr>
        <p:grpSpPr bwMode="auto">
          <a:xfrm>
            <a:off x="-60325" y="-92075"/>
            <a:ext cx="9258300" cy="687388"/>
            <a:chOff x="-38" y="-58"/>
            <a:chExt cx="5832" cy="433"/>
          </a:xfrm>
        </p:grpSpPr>
        <p:pic>
          <p:nvPicPr>
            <p:cNvPr id="3174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58"/>
              <a:ext cx="58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1750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395288" y="0"/>
            <a:ext cx="7835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  <a:latin typeface="Arial" charset="0"/>
              </a:rPr>
              <a:t>Корпоративная ГИС</a:t>
            </a:r>
          </a:p>
        </p:txBody>
      </p:sp>
    </p:spTree>
    <p:extLst>
      <p:ext uri="{BB962C8B-B14F-4D97-AF65-F5344CB8AC3E}">
        <p14:creationId xmlns:p14="http://schemas.microsoft.com/office/powerpoint/2010/main" val="2469372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 </a:t>
            </a:r>
            <a:r>
              <a:rPr lang="ru-RU" altLang="ru-RU" sz="2000" b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Возможности:</a:t>
            </a:r>
          </a:p>
          <a:p>
            <a:pPr eaLnBrk="1" hangingPunct="1">
              <a:buClrTx/>
              <a:buFontTx/>
              <a:buNone/>
            </a:pPr>
            <a:endParaRPr lang="ru-RU" altLang="ru-RU" sz="2000" b="1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Управление геоданными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Управление данными на уровне организации позволяет хранить и поддерживать всю информацию предприятия, имеющую пространственную привязку.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Визуализация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Наглядное отображение информации в географическом виде предоставляет понятный метод ее отображения. Корпоративная ГИС подразумевает более полное, расширенное использование средств визуализации, включая их в решения задач и деятельность, традиционно не рассматривавшихся в прямой связи с ГИС.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 b="1">
                <a:solidFill>
                  <a:srgbClr val="0000BC"/>
                </a:solidFill>
                <a:latin typeface="Arial" charset="0"/>
                <a:cs typeface="Tahoma" pitchFamily="32" charset="0"/>
              </a:rPr>
              <a:t>Пространственный анализ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Использование имеющегося массива геоданных для проведения пространственного анализа повышает эффективность деятельности всей организации.</a:t>
            </a:r>
          </a:p>
        </p:txBody>
      </p:sp>
      <p:grpSp>
        <p:nvGrpSpPr>
          <p:cNvPr id="32771" name="Group 2"/>
          <p:cNvGrpSpPr>
            <a:grpSpLocks/>
          </p:cNvGrpSpPr>
          <p:nvPr/>
        </p:nvGrpSpPr>
        <p:grpSpPr bwMode="auto">
          <a:xfrm>
            <a:off x="-60325" y="-92075"/>
            <a:ext cx="9258300" cy="687388"/>
            <a:chOff x="-38" y="-58"/>
            <a:chExt cx="5832" cy="433"/>
          </a:xfrm>
        </p:grpSpPr>
        <p:pic>
          <p:nvPicPr>
            <p:cNvPr id="3277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58"/>
              <a:ext cx="58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2774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395288" y="0"/>
            <a:ext cx="7835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  <a:latin typeface="Arial" charset="0"/>
              </a:rPr>
              <a:t>Корпоративная ГИС</a:t>
            </a:r>
          </a:p>
        </p:txBody>
      </p:sp>
    </p:spTree>
    <p:extLst>
      <p:ext uri="{BB962C8B-B14F-4D97-AF65-F5344CB8AC3E}">
        <p14:creationId xmlns:p14="http://schemas.microsoft.com/office/powerpoint/2010/main" val="324676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Суть корпоративной ГИС – многопользовательское создание новых наборов данных и обмен этими данными между территориально распределенными пользователями, наполнение данными общей базы.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Корпоративная ГИС дает возможность доступа с рабочих мест к информации на сервере и возможностям сервера посредством использования локальной сети, публикация карт и другой географической информации в Интернете.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Arial" charset="0"/>
              <a:cs typeface="Tahoma" pitchFamily="32" charset="0"/>
            </a:endParaRPr>
          </a:p>
        </p:txBody>
      </p:sp>
      <p:grpSp>
        <p:nvGrpSpPr>
          <p:cNvPr id="33795" name="Group 2"/>
          <p:cNvGrpSpPr>
            <a:grpSpLocks/>
          </p:cNvGrpSpPr>
          <p:nvPr/>
        </p:nvGrpSpPr>
        <p:grpSpPr bwMode="auto">
          <a:xfrm>
            <a:off x="-60325" y="-92075"/>
            <a:ext cx="9258300" cy="687388"/>
            <a:chOff x="-38" y="-58"/>
            <a:chExt cx="5832" cy="433"/>
          </a:xfrm>
        </p:grpSpPr>
        <p:pic>
          <p:nvPicPr>
            <p:cNvPr id="3379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58"/>
              <a:ext cx="58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3798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395288" y="0"/>
            <a:ext cx="7835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  <a:latin typeface="Arial" charset="0"/>
              </a:rPr>
              <a:t>Корпоративная ГИС</a:t>
            </a:r>
          </a:p>
        </p:txBody>
      </p:sp>
    </p:spTree>
    <p:extLst>
      <p:ext uri="{BB962C8B-B14F-4D97-AF65-F5344CB8AC3E}">
        <p14:creationId xmlns:p14="http://schemas.microsoft.com/office/powerpoint/2010/main" val="2654710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649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 </a:t>
            </a:r>
            <a:r>
              <a:rPr lang="ru-RU" altLang="ru-RU" sz="2000">
                <a:solidFill>
                  <a:srgbClr val="0000BC"/>
                </a:solidFill>
                <a:latin typeface="Arial" charset="0"/>
                <a:cs typeface="Tahoma" pitchFamily="32" charset="0"/>
              </a:rPr>
              <a:t>Для компании с большим числом клиентов (рабочих мест) внедрение корпоративной ГИС может заменить большие инвестиции в оснащение рабочих мест программой относительно небольшой инвестицией в обновление сервера.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algn="just" eaLnBrk="1" hangingPunct="1">
              <a:buClrTx/>
              <a:buFontTx/>
              <a:buNone/>
            </a:pPr>
            <a:r>
              <a:rPr lang="ru-RU" altLang="ru-RU" sz="2000">
                <a:solidFill>
                  <a:srgbClr val="0000BC"/>
                </a:solidFill>
                <a:latin typeface="Tahoma" pitchFamily="32" charset="0"/>
                <a:cs typeface="Tahoma" pitchFamily="32" charset="0"/>
              </a:rPr>
              <a:t>Позволяет одновременно работать с информацией большому числу пользователей, а его администратору – устанавливать различные уровни доступа, чтобы исключить передачу конфиденциальных сведений широкому кругу лиц.</a:t>
            </a: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ru-RU" altLang="ru-RU" sz="2000">
              <a:solidFill>
                <a:srgbClr val="0000BC"/>
              </a:solidFill>
              <a:latin typeface="Tahoma" pitchFamily="32" charset="0"/>
              <a:cs typeface="Tahoma" pitchFamily="32" charset="0"/>
            </a:endParaRPr>
          </a:p>
        </p:txBody>
      </p:sp>
      <p:grpSp>
        <p:nvGrpSpPr>
          <p:cNvPr id="34819" name="Group 2"/>
          <p:cNvGrpSpPr>
            <a:grpSpLocks/>
          </p:cNvGrpSpPr>
          <p:nvPr/>
        </p:nvGrpSpPr>
        <p:grpSpPr bwMode="auto">
          <a:xfrm>
            <a:off x="-60325" y="-92075"/>
            <a:ext cx="9258300" cy="687388"/>
            <a:chOff x="-38" y="-58"/>
            <a:chExt cx="5832" cy="433"/>
          </a:xfrm>
        </p:grpSpPr>
        <p:pic>
          <p:nvPicPr>
            <p:cNvPr id="3482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58"/>
              <a:ext cx="58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4823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95288" y="0"/>
            <a:ext cx="7835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750"/>
              </a:spcBef>
              <a:buClrTx/>
              <a:buFontTx/>
              <a:buNone/>
            </a:pPr>
            <a:r>
              <a:rPr lang="ru-RU" altLang="ru-RU" sz="2800" b="1">
                <a:solidFill>
                  <a:srgbClr val="FFFFFF"/>
                </a:solidFill>
                <a:latin typeface="Arial" charset="0"/>
              </a:rPr>
              <a:t>Корпоративная ГИС</a:t>
            </a:r>
          </a:p>
        </p:txBody>
      </p:sp>
      <p:pic>
        <p:nvPicPr>
          <p:cNvPr id="3482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557338"/>
            <a:ext cx="268605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881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4F4A6A6-4875-4FD4-AC75-D83BCA385672}"/>
</file>

<file path=customXml/itemProps2.xml><?xml version="1.0" encoding="utf-8"?>
<ds:datastoreItem xmlns:ds="http://schemas.openxmlformats.org/officeDocument/2006/customXml" ds:itemID="{30C532A4-42F1-44E7-8903-E9E8ED9F6AD7}"/>
</file>

<file path=customXml/itemProps3.xml><?xml version="1.0" encoding="utf-8"?>
<ds:datastoreItem xmlns:ds="http://schemas.openxmlformats.org/officeDocument/2006/customXml" ds:itemID="{78C89489-33AF-4C90-AFF7-C2D88E5BBE85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873</Words>
  <Application>Microsoft Office PowerPoint</Application>
  <PresentationFormat>Экран (4:3)</PresentationFormat>
  <Paragraphs>205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Корпоративные ГИС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 &amp;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Корпоративные ГИС</dc:title>
  <dc:creator>XTreme.ws</dc:creator>
  <cp:lastModifiedBy>XTreme.ws</cp:lastModifiedBy>
  <cp:revision>1</cp:revision>
  <dcterms:created xsi:type="dcterms:W3CDTF">2013-11-08T16:30:23Z</dcterms:created>
  <dcterms:modified xsi:type="dcterms:W3CDTF">2013-11-08T16:31:44Z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